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42062400" cy="32918400"/>
  <p:notesSz cx="6858000" cy="9144000"/>
  <p:defaultTextStyle>
    <a:defPPr>
      <a:defRPr lang="en-US"/>
    </a:defPPr>
    <a:lvl1pPr marL="0" algn="l" defTabSz="1933270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1pPr>
    <a:lvl2pPr marL="1933270" algn="l" defTabSz="1933270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2pPr>
    <a:lvl3pPr marL="3866540" algn="l" defTabSz="1933270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3pPr>
    <a:lvl4pPr marL="5799811" algn="l" defTabSz="1933270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4pPr>
    <a:lvl5pPr marL="7733081" algn="l" defTabSz="1933270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5pPr>
    <a:lvl6pPr marL="9666351" algn="l" defTabSz="1933270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6pPr>
    <a:lvl7pPr marL="11599621" algn="l" defTabSz="1933270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7pPr>
    <a:lvl8pPr marL="13532891" algn="l" defTabSz="1933270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8pPr>
    <a:lvl9pPr marL="15466162" algn="l" defTabSz="1933270" rtl="0" eaLnBrk="1" latinLnBrk="0" hangingPunct="1">
      <a:defRPr sz="7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824" userDrawn="1">
          <p15:clr>
            <a:srgbClr val="A4A3A4"/>
          </p15:clr>
        </p15:guide>
        <p15:guide id="2" pos="13245">
          <p15:clr>
            <a:srgbClr val="A4A3A4"/>
          </p15:clr>
        </p15:guide>
        <p15:guide id="3" pos="1802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C939"/>
    <a:srgbClr val="00B52F"/>
    <a:srgbClr val="59C911"/>
    <a:srgbClr val="25FD0A"/>
    <a:srgbClr val="A01E40"/>
    <a:srgbClr val="5CAEC4"/>
    <a:srgbClr val="7B878E"/>
    <a:srgbClr val="B9CFF6"/>
    <a:srgbClr val="0072BB"/>
    <a:srgbClr val="CDD9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3759" autoAdjust="0"/>
  </p:normalViewPr>
  <p:slideViewPr>
    <p:cSldViewPr snapToGrid="0" snapToObjects="1" showGuides="1">
      <p:cViewPr varScale="1">
        <p:scale>
          <a:sx n="24" d="100"/>
          <a:sy n="24" d="100"/>
        </p:scale>
        <p:origin x="1912" y="280"/>
      </p:cViewPr>
      <p:guideLst>
        <p:guide orient="horz" pos="19824"/>
        <p:guide pos="13245"/>
        <p:guide pos="1802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CCEE2F-1F1D-BA42-9F6A-8561A0120862}" type="datetimeFigureOut">
              <a:rPr lang="en-US" smtClean="0"/>
              <a:pPr/>
              <a:t>2/18/21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38250" y="685800"/>
            <a:ext cx="43815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A37DD5-F864-384B-8198-FDAB30428B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600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38250" y="685800"/>
            <a:ext cx="43815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48x36</a:t>
            </a:r>
            <a:r>
              <a:rPr lang="en-US" baseline="0" dirty="0"/>
              <a:t> ; Font</a:t>
            </a:r>
          </a:p>
          <a:p>
            <a:r>
              <a:rPr lang="en-US" baseline="0" dirty="0"/>
              <a:t>References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37DD5-F864-384B-8198-FDAB30428B8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54680" y="10226043"/>
            <a:ext cx="3575304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09360" y="18653760"/>
            <a:ext cx="2944368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3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866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799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7330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666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599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532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46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8D52-8289-5747-B1B8-D40FDB5DED17}" type="datetimeFigureOut">
              <a:rPr lang="en-US" smtClean="0"/>
              <a:pPr/>
              <a:t>2/18/21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DE60C-3E25-DD47-A2C2-6AD41D6BC6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8D52-8289-5747-B1B8-D40FDB5DED17}" type="datetimeFigureOut">
              <a:rPr lang="en-US" smtClean="0"/>
              <a:pPr/>
              <a:t>2/18/21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DE60C-3E25-DD47-A2C2-6AD41D6BC6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495240" y="1318266"/>
            <a:ext cx="946404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03120" y="1318266"/>
            <a:ext cx="2769108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8D52-8289-5747-B1B8-D40FDB5DED17}" type="datetimeFigureOut">
              <a:rPr lang="en-US" smtClean="0"/>
              <a:pPr/>
              <a:t>2/18/21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DE60C-3E25-DD47-A2C2-6AD41D6BC6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8D52-8289-5747-B1B8-D40FDB5DED17}" type="datetimeFigureOut">
              <a:rPr lang="en-US" smtClean="0"/>
              <a:pPr/>
              <a:t>2/18/21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DE60C-3E25-DD47-A2C2-6AD41D6BC6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2640" y="21153122"/>
            <a:ext cx="35753040" cy="6537960"/>
          </a:xfrm>
        </p:spPr>
        <p:txBody>
          <a:bodyPr anchor="t"/>
          <a:lstStyle>
            <a:lvl1pPr algn="l">
              <a:defRPr sz="169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22640" y="13952225"/>
            <a:ext cx="35753040" cy="7200898"/>
          </a:xfrm>
        </p:spPr>
        <p:txBody>
          <a:bodyPr anchor="b"/>
          <a:lstStyle>
            <a:lvl1pPr marL="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1pPr>
            <a:lvl2pPr marL="193327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2pPr>
            <a:lvl3pPr marL="386654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3pPr>
            <a:lvl4pPr marL="5799811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4pPr>
            <a:lvl5pPr marL="7733081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5pPr>
            <a:lvl6pPr marL="9666351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6pPr>
            <a:lvl7pPr marL="11599621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7pPr>
            <a:lvl8pPr marL="13532891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8pPr>
            <a:lvl9pPr marL="15466162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8D52-8289-5747-B1B8-D40FDB5DED17}" type="datetimeFigureOut">
              <a:rPr lang="en-US" smtClean="0"/>
              <a:pPr/>
              <a:t>2/18/21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DE60C-3E25-DD47-A2C2-6AD41D6BC6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03120" y="7680963"/>
            <a:ext cx="18577560" cy="21724622"/>
          </a:xfrm>
        </p:spPr>
        <p:txBody>
          <a:bodyPr/>
          <a:lstStyle>
            <a:lvl1pPr>
              <a:defRPr sz="11800"/>
            </a:lvl1pPr>
            <a:lvl2pPr>
              <a:defRPr sz="101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381720" y="7680963"/>
            <a:ext cx="18577560" cy="21724622"/>
          </a:xfrm>
        </p:spPr>
        <p:txBody>
          <a:bodyPr/>
          <a:lstStyle>
            <a:lvl1pPr>
              <a:defRPr sz="11800"/>
            </a:lvl1pPr>
            <a:lvl2pPr>
              <a:defRPr sz="101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8D52-8289-5747-B1B8-D40FDB5DED17}" type="datetimeFigureOut">
              <a:rPr lang="en-US" smtClean="0"/>
              <a:pPr/>
              <a:t>2/18/21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DE60C-3E25-DD47-A2C2-6AD41D6BC6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3121" y="7368546"/>
            <a:ext cx="18584865" cy="3070857"/>
          </a:xfrm>
        </p:spPr>
        <p:txBody>
          <a:bodyPr anchor="b"/>
          <a:lstStyle>
            <a:lvl1pPr marL="0" indent="0">
              <a:buNone/>
              <a:defRPr sz="10100" b="1"/>
            </a:lvl1pPr>
            <a:lvl2pPr marL="1933270" indent="0">
              <a:buNone/>
              <a:defRPr sz="8500" b="1"/>
            </a:lvl2pPr>
            <a:lvl3pPr marL="3866540" indent="0">
              <a:buNone/>
              <a:defRPr sz="7600" b="1"/>
            </a:lvl3pPr>
            <a:lvl4pPr marL="5799811" indent="0">
              <a:buNone/>
              <a:defRPr sz="6800" b="1"/>
            </a:lvl4pPr>
            <a:lvl5pPr marL="7733081" indent="0">
              <a:buNone/>
              <a:defRPr sz="6800" b="1"/>
            </a:lvl5pPr>
            <a:lvl6pPr marL="9666351" indent="0">
              <a:buNone/>
              <a:defRPr sz="6800" b="1"/>
            </a:lvl6pPr>
            <a:lvl7pPr marL="11599621" indent="0">
              <a:buNone/>
              <a:defRPr sz="6800" b="1"/>
            </a:lvl7pPr>
            <a:lvl8pPr marL="13532891" indent="0">
              <a:buNone/>
              <a:defRPr sz="6800" b="1"/>
            </a:lvl8pPr>
            <a:lvl9pPr marL="15466162" indent="0">
              <a:buNone/>
              <a:defRPr sz="6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03121" y="10439403"/>
            <a:ext cx="18584865" cy="18966183"/>
          </a:xfrm>
        </p:spPr>
        <p:txBody>
          <a:bodyPr/>
          <a:lstStyle>
            <a:lvl1pPr>
              <a:defRPr sz="10100"/>
            </a:lvl1pPr>
            <a:lvl2pPr>
              <a:defRPr sz="8500"/>
            </a:lvl2pPr>
            <a:lvl3pPr>
              <a:defRPr sz="76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367118" y="7368546"/>
            <a:ext cx="18592165" cy="3070857"/>
          </a:xfrm>
        </p:spPr>
        <p:txBody>
          <a:bodyPr anchor="b"/>
          <a:lstStyle>
            <a:lvl1pPr marL="0" indent="0">
              <a:buNone/>
              <a:defRPr sz="10100" b="1"/>
            </a:lvl1pPr>
            <a:lvl2pPr marL="1933270" indent="0">
              <a:buNone/>
              <a:defRPr sz="8500" b="1"/>
            </a:lvl2pPr>
            <a:lvl3pPr marL="3866540" indent="0">
              <a:buNone/>
              <a:defRPr sz="7600" b="1"/>
            </a:lvl3pPr>
            <a:lvl4pPr marL="5799811" indent="0">
              <a:buNone/>
              <a:defRPr sz="6800" b="1"/>
            </a:lvl4pPr>
            <a:lvl5pPr marL="7733081" indent="0">
              <a:buNone/>
              <a:defRPr sz="6800" b="1"/>
            </a:lvl5pPr>
            <a:lvl6pPr marL="9666351" indent="0">
              <a:buNone/>
              <a:defRPr sz="6800" b="1"/>
            </a:lvl6pPr>
            <a:lvl7pPr marL="11599621" indent="0">
              <a:buNone/>
              <a:defRPr sz="6800" b="1"/>
            </a:lvl7pPr>
            <a:lvl8pPr marL="13532891" indent="0">
              <a:buNone/>
              <a:defRPr sz="6800" b="1"/>
            </a:lvl8pPr>
            <a:lvl9pPr marL="15466162" indent="0">
              <a:buNone/>
              <a:defRPr sz="6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367118" y="10439403"/>
            <a:ext cx="18592165" cy="18966183"/>
          </a:xfrm>
        </p:spPr>
        <p:txBody>
          <a:bodyPr/>
          <a:lstStyle>
            <a:lvl1pPr>
              <a:defRPr sz="10100"/>
            </a:lvl1pPr>
            <a:lvl2pPr>
              <a:defRPr sz="8500"/>
            </a:lvl2pPr>
            <a:lvl3pPr>
              <a:defRPr sz="76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8D52-8289-5747-B1B8-D40FDB5DED17}" type="datetimeFigureOut">
              <a:rPr lang="en-US" smtClean="0"/>
              <a:pPr/>
              <a:t>2/18/21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DE60C-3E25-DD47-A2C2-6AD41D6BC6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8D52-8289-5747-B1B8-D40FDB5DED17}" type="datetimeFigureOut">
              <a:rPr lang="en-US" smtClean="0"/>
              <a:pPr/>
              <a:t>2/18/21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DE60C-3E25-DD47-A2C2-6AD41D6BC6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8D52-8289-5747-B1B8-D40FDB5DED17}" type="datetimeFigureOut">
              <a:rPr lang="en-US" smtClean="0"/>
              <a:pPr/>
              <a:t>2/18/21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DE60C-3E25-DD47-A2C2-6AD41D6BC6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3125" y="1310640"/>
            <a:ext cx="13838240" cy="5577840"/>
          </a:xfrm>
        </p:spPr>
        <p:txBody>
          <a:bodyPr anchor="b"/>
          <a:lstStyle>
            <a:lvl1pPr algn="l">
              <a:defRPr sz="8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45230" y="1310643"/>
            <a:ext cx="23514050" cy="28094942"/>
          </a:xfrm>
        </p:spPr>
        <p:txBody>
          <a:bodyPr/>
          <a:lstStyle>
            <a:lvl1pPr>
              <a:defRPr sz="13500"/>
            </a:lvl1pPr>
            <a:lvl2pPr>
              <a:defRPr sz="11800"/>
            </a:lvl2pPr>
            <a:lvl3pPr>
              <a:defRPr sz="101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3125" y="6888483"/>
            <a:ext cx="13838240" cy="22517102"/>
          </a:xfrm>
        </p:spPr>
        <p:txBody>
          <a:bodyPr/>
          <a:lstStyle>
            <a:lvl1pPr marL="0" indent="0">
              <a:buNone/>
              <a:defRPr sz="5900"/>
            </a:lvl1pPr>
            <a:lvl2pPr marL="1933270" indent="0">
              <a:buNone/>
              <a:defRPr sz="5100"/>
            </a:lvl2pPr>
            <a:lvl3pPr marL="3866540" indent="0">
              <a:buNone/>
              <a:defRPr sz="4200"/>
            </a:lvl3pPr>
            <a:lvl4pPr marL="5799811" indent="0">
              <a:buNone/>
              <a:defRPr sz="3800"/>
            </a:lvl4pPr>
            <a:lvl5pPr marL="7733081" indent="0">
              <a:buNone/>
              <a:defRPr sz="3800"/>
            </a:lvl5pPr>
            <a:lvl6pPr marL="9666351" indent="0">
              <a:buNone/>
              <a:defRPr sz="3800"/>
            </a:lvl6pPr>
            <a:lvl7pPr marL="11599621" indent="0">
              <a:buNone/>
              <a:defRPr sz="3800"/>
            </a:lvl7pPr>
            <a:lvl8pPr marL="13532891" indent="0">
              <a:buNone/>
              <a:defRPr sz="3800"/>
            </a:lvl8pPr>
            <a:lvl9pPr marL="15466162" indent="0">
              <a:buNone/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8D52-8289-5747-B1B8-D40FDB5DED17}" type="datetimeFigureOut">
              <a:rPr lang="en-US" smtClean="0"/>
              <a:pPr/>
              <a:t>2/18/21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DE60C-3E25-DD47-A2C2-6AD41D6BC6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4525" y="23042880"/>
            <a:ext cx="25237440" cy="2720342"/>
          </a:xfrm>
        </p:spPr>
        <p:txBody>
          <a:bodyPr anchor="b"/>
          <a:lstStyle>
            <a:lvl1pPr algn="l">
              <a:defRPr sz="8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244525" y="2941320"/>
            <a:ext cx="25237440" cy="19751040"/>
          </a:xfrm>
        </p:spPr>
        <p:txBody>
          <a:bodyPr/>
          <a:lstStyle>
            <a:lvl1pPr marL="0" indent="0">
              <a:buNone/>
              <a:defRPr sz="13500"/>
            </a:lvl1pPr>
            <a:lvl2pPr marL="1933270" indent="0">
              <a:buNone/>
              <a:defRPr sz="11800"/>
            </a:lvl2pPr>
            <a:lvl3pPr marL="3866540" indent="0">
              <a:buNone/>
              <a:defRPr sz="10100"/>
            </a:lvl3pPr>
            <a:lvl4pPr marL="5799811" indent="0">
              <a:buNone/>
              <a:defRPr sz="8500"/>
            </a:lvl4pPr>
            <a:lvl5pPr marL="7733081" indent="0">
              <a:buNone/>
              <a:defRPr sz="8500"/>
            </a:lvl5pPr>
            <a:lvl6pPr marL="9666351" indent="0">
              <a:buNone/>
              <a:defRPr sz="8500"/>
            </a:lvl6pPr>
            <a:lvl7pPr marL="11599621" indent="0">
              <a:buNone/>
              <a:defRPr sz="8500"/>
            </a:lvl7pPr>
            <a:lvl8pPr marL="13532891" indent="0">
              <a:buNone/>
              <a:defRPr sz="8500"/>
            </a:lvl8pPr>
            <a:lvl9pPr marL="15466162" indent="0">
              <a:buNone/>
              <a:defRPr sz="8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44525" y="25763222"/>
            <a:ext cx="25237440" cy="3863338"/>
          </a:xfrm>
        </p:spPr>
        <p:txBody>
          <a:bodyPr/>
          <a:lstStyle>
            <a:lvl1pPr marL="0" indent="0">
              <a:buNone/>
              <a:defRPr sz="5900"/>
            </a:lvl1pPr>
            <a:lvl2pPr marL="1933270" indent="0">
              <a:buNone/>
              <a:defRPr sz="5100"/>
            </a:lvl2pPr>
            <a:lvl3pPr marL="3866540" indent="0">
              <a:buNone/>
              <a:defRPr sz="4200"/>
            </a:lvl3pPr>
            <a:lvl4pPr marL="5799811" indent="0">
              <a:buNone/>
              <a:defRPr sz="3800"/>
            </a:lvl4pPr>
            <a:lvl5pPr marL="7733081" indent="0">
              <a:buNone/>
              <a:defRPr sz="3800"/>
            </a:lvl5pPr>
            <a:lvl6pPr marL="9666351" indent="0">
              <a:buNone/>
              <a:defRPr sz="3800"/>
            </a:lvl6pPr>
            <a:lvl7pPr marL="11599621" indent="0">
              <a:buNone/>
              <a:defRPr sz="3800"/>
            </a:lvl7pPr>
            <a:lvl8pPr marL="13532891" indent="0">
              <a:buNone/>
              <a:defRPr sz="3800"/>
            </a:lvl8pPr>
            <a:lvl9pPr marL="15466162" indent="0">
              <a:buNone/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8D52-8289-5747-B1B8-D40FDB5DED17}" type="datetimeFigureOut">
              <a:rPr lang="en-US" smtClean="0"/>
              <a:pPr/>
              <a:t>2/18/21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DE60C-3E25-DD47-A2C2-6AD41D6BC6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3120" y="1318263"/>
            <a:ext cx="37856160" cy="5486400"/>
          </a:xfrm>
          <a:prstGeom prst="rect">
            <a:avLst/>
          </a:prstGeom>
        </p:spPr>
        <p:txBody>
          <a:bodyPr vert="horz" lIns="386654" tIns="193327" rIns="386654" bIns="193327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3120" y="7680963"/>
            <a:ext cx="37856160" cy="21724622"/>
          </a:xfrm>
          <a:prstGeom prst="rect">
            <a:avLst/>
          </a:prstGeom>
        </p:spPr>
        <p:txBody>
          <a:bodyPr vert="horz" lIns="386654" tIns="193327" rIns="386654" bIns="19332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03120" y="30510483"/>
            <a:ext cx="9814560" cy="1752600"/>
          </a:xfrm>
          <a:prstGeom prst="rect">
            <a:avLst/>
          </a:prstGeom>
        </p:spPr>
        <p:txBody>
          <a:bodyPr vert="horz" lIns="386654" tIns="193327" rIns="386654" bIns="193327" rtlCol="0" anchor="ctr"/>
          <a:lstStyle>
            <a:lvl1pPr algn="l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78D52-8289-5747-B1B8-D40FDB5DED17}" type="datetimeFigureOut">
              <a:rPr lang="en-US" smtClean="0"/>
              <a:pPr/>
              <a:t>2/18/21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71320" y="30510483"/>
            <a:ext cx="13319760" cy="1752600"/>
          </a:xfrm>
          <a:prstGeom prst="rect">
            <a:avLst/>
          </a:prstGeom>
        </p:spPr>
        <p:txBody>
          <a:bodyPr vert="horz" lIns="386654" tIns="193327" rIns="386654" bIns="193327" rtlCol="0" anchor="ctr"/>
          <a:lstStyle>
            <a:lvl1pPr algn="ctr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144720" y="30510483"/>
            <a:ext cx="9814560" cy="1752600"/>
          </a:xfrm>
          <a:prstGeom prst="rect">
            <a:avLst/>
          </a:prstGeom>
        </p:spPr>
        <p:txBody>
          <a:bodyPr vert="horz" lIns="386654" tIns="193327" rIns="386654" bIns="193327" rtlCol="0" anchor="ctr"/>
          <a:lstStyle>
            <a:lvl1pPr algn="r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DE60C-3E25-DD47-A2C2-6AD41D6BC6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933270" rtl="0" eaLnBrk="1" latinLnBrk="0" hangingPunct="1">
        <a:spcBef>
          <a:spcPct val="0"/>
        </a:spcBef>
        <a:buNone/>
        <a:defRPr sz="18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49953" indent="-1449953" algn="l" defTabSz="1933270" rtl="0" eaLnBrk="1" latinLnBrk="0" hangingPunct="1">
        <a:spcBef>
          <a:spcPct val="20000"/>
        </a:spcBef>
        <a:buFont typeface="Arial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1pPr>
      <a:lvl2pPr marL="3141564" indent="-1208294" algn="l" defTabSz="1933270" rtl="0" eaLnBrk="1" latinLnBrk="0" hangingPunct="1">
        <a:spcBef>
          <a:spcPct val="20000"/>
        </a:spcBef>
        <a:buFont typeface="Arial"/>
        <a:buChar char="–"/>
        <a:defRPr sz="11800" kern="1200">
          <a:solidFill>
            <a:schemeClr val="tx1"/>
          </a:solidFill>
          <a:latin typeface="+mn-lt"/>
          <a:ea typeface="+mn-ea"/>
          <a:cs typeface="+mn-cs"/>
        </a:defRPr>
      </a:lvl2pPr>
      <a:lvl3pPr marL="4833176" indent="-966635" algn="l" defTabSz="1933270" rtl="0" eaLnBrk="1" latinLnBrk="0" hangingPunct="1">
        <a:spcBef>
          <a:spcPct val="20000"/>
        </a:spcBef>
        <a:buFont typeface="Arial"/>
        <a:buChar char="•"/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6766446" indent="-966635" algn="l" defTabSz="1933270" rtl="0" eaLnBrk="1" latinLnBrk="0" hangingPunct="1">
        <a:spcBef>
          <a:spcPct val="20000"/>
        </a:spcBef>
        <a:buFont typeface="Arial"/>
        <a:buChar char="–"/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99716" indent="-966635" algn="l" defTabSz="1933270" rtl="0" eaLnBrk="1" latinLnBrk="0" hangingPunct="1">
        <a:spcBef>
          <a:spcPct val="20000"/>
        </a:spcBef>
        <a:buFont typeface="Arial"/>
        <a:buChar char="»"/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632986" indent="-966635" algn="l" defTabSz="1933270" rtl="0" eaLnBrk="1" latinLnBrk="0" hangingPunct="1">
        <a:spcBef>
          <a:spcPct val="20000"/>
        </a:spcBef>
        <a:buFont typeface="Arial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566256" indent="-966635" algn="l" defTabSz="1933270" rtl="0" eaLnBrk="1" latinLnBrk="0" hangingPunct="1">
        <a:spcBef>
          <a:spcPct val="20000"/>
        </a:spcBef>
        <a:buFont typeface="Arial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4499527" indent="-966635" algn="l" defTabSz="1933270" rtl="0" eaLnBrk="1" latinLnBrk="0" hangingPunct="1">
        <a:spcBef>
          <a:spcPct val="20000"/>
        </a:spcBef>
        <a:buFont typeface="Arial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6432797" indent="-966635" algn="l" defTabSz="1933270" rtl="0" eaLnBrk="1" latinLnBrk="0" hangingPunct="1">
        <a:spcBef>
          <a:spcPct val="20000"/>
        </a:spcBef>
        <a:buFont typeface="Arial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33270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933270" algn="l" defTabSz="1933270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2pPr>
      <a:lvl3pPr marL="3866540" algn="l" defTabSz="1933270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3pPr>
      <a:lvl4pPr marL="5799811" algn="l" defTabSz="1933270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4pPr>
      <a:lvl5pPr marL="7733081" algn="l" defTabSz="1933270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5pPr>
      <a:lvl6pPr marL="9666351" algn="l" defTabSz="1933270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6pPr>
      <a:lvl7pPr marL="11599621" algn="l" defTabSz="1933270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7pPr>
      <a:lvl8pPr marL="13532891" algn="l" defTabSz="1933270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8pPr>
      <a:lvl9pPr marL="15466162" algn="l" defTabSz="1933270" rtl="0" eaLnBrk="1" latinLnBrk="0" hangingPunct="1">
        <a:defRPr sz="7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-207185" y="6606527"/>
            <a:ext cx="1278420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.</a:t>
            </a:r>
          </a:p>
          <a:p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br>
              <a:rPr lang="en-US" sz="2400" dirty="0"/>
            </a:br>
            <a:endParaRPr lang="en-US" sz="2400" dirty="0"/>
          </a:p>
          <a:p>
            <a:br>
              <a:rPr lang="en-US" sz="2400" dirty="0"/>
            </a:br>
            <a:endParaRPr lang="en-US" sz="2400" dirty="0"/>
          </a:p>
        </p:txBody>
      </p:sp>
      <p:pic>
        <p:nvPicPr>
          <p:cNvPr id="2" name="Picture 1" descr="Screen Shot 2014-06-29 at 6.50.08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51199" y="24413587"/>
            <a:ext cx="483229" cy="2185036"/>
          </a:xfrm>
          <a:prstGeom prst="rect">
            <a:avLst/>
          </a:prstGeom>
        </p:spPr>
      </p:pic>
      <p:sp>
        <p:nvSpPr>
          <p:cNvPr id="62" name="AutoShape 6" descr="Image result for seton healthcare family logo"/>
          <p:cNvSpPr>
            <a:spLocks noChangeAspect="1" noChangeArrowheads="1"/>
          </p:cNvSpPr>
          <p:nvPr/>
        </p:nvSpPr>
        <p:spPr bwMode="auto">
          <a:xfrm>
            <a:off x="149093" y="-144463"/>
            <a:ext cx="2921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AutoShape 8" descr="Image result for seton healthcare family logo"/>
          <p:cNvSpPr>
            <a:spLocks noChangeAspect="1" noChangeArrowheads="1"/>
          </p:cNvSpPr>
          <p:nvPr/>
        </p:nvSpPr>
        <p:spPr bwMode="auto">
          <a:xfrm>
            <a:off x="295143" y="7938"/>
            <a:ext cx="2921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6" descr="National Trauma Data Bank"/>
          <p:cNvSpPr>
            <a:spLocks noChangeAspect="1" noChangeArrowheads="1"/>
          </p:cNvSpPr>
          <p:nvPr/>
        </p:nvSpPr>
        <p:spPr bwMode="auto">
          <a:xfrm>
            <a:off x="441193" y="160338"/>
            <a:ext cx="2921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National Trauma Data Bank"/>
          <p:cNvSpPr>
            <a:spLocks noChangeAspect="1" noChangeArrowheads="1"/>
          </p:cNvSpPr>
          <p:nvPr/>
        </p:nvSpPr>
        <p:spPr bwMode="auto">
          <a:xfrm>
            <a:off x="587243" y="312738"/>
            <a:ext cx="2921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National Trauma Data Bank"/>
          <p:cNvSpPr>
            <a:spLocks noChangeAspect="1" noChangeArrowheads="1"/>
          </p:cNvSpPr>
          <p:nvPr/>
        </p:nvSpPr>
        <p:spPr bwMode="auto">
          <a:xfrm>
            <a:off x="733293" y="465138"/>
            <a:ext cx="2921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9470014" y="22679867"/>
            <a:ext cx="125923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.</a:t>
            </a:r>
          </a:p>
        </p:txBody>
      </p:sp>
      <p:sp>
        <p:nvSpPr>
          <p:cNvPr id="14" name="AutoShape 2" descr="National Trauma Data Ban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20310" y="6041731"/>
            <a:ext cx="12778044" cy="1200329"/>
          </a:xfrm>
          <a:prstGeom prst="rect">
            <a:avLst/>
          </a:prstGeom>
          <a:solidFill>
            <a:schemeClr val="tx2">
              <a:alpha val="81000"/>
            </a:schemeClr>
          </a:solidFill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2"/>
          </a:lnRef>
          <a:fillRef idx="1002">
            <a:schemeClr val="dk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Calibri"/>
                <a:cs typeface="Calibri"/>
              </a:rPr>
              <a:t>Background</a:t>
            </a:r>
            <a:r>
              <a:rPr lang="en-US" sz="7200" b="1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 flipH="1">
            <a:off x="7188041" y="807497"/>
            <a:ext cx="2779976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0" b="1" dirty="0">
                <a:solidFill>
                  <a:srgbClr val="0070C0"/>
                </a:solidFill>
              </a:rPr>
              <a:t>Geriatric Traumatic Brain Injury:</a:t>
            </a:r>
          </a:p>
          <a:p>
            <a:pPr algn="ctr"/>
            <a:r>
              <a:rPr lang="en-US" sz="9000" b="1" dirty="0">
                <a:solidFill>
                  <a:srgbClr val="0070C0"/>
                </a:solidFill>
              </a:rPr>
              <a:t>Risk Factors of Morbidity and Mortality</a:t>
            </a:r>
            <a:endParaRPr lang="en-US" sz="9000" b="1" dirty="0">
              <a:solidFill>
                <a:srgbClr val="A01E40"/>
              </a:solidFill>
            </a:endParaRPr>
          </a:p>
          <a:p>
            <a:pPr algn="ctr"/>
            <a:r>
              <a:rPr lang="en-US" sz="7200" b="1" dirty="0">
                <a:solidFill>
                  <a:srgbClr val="000000"/>
                </a:solidFill>
              </a:rPr>
              <a:t>Ernesto Rivera,</a:t>
            </a:r>
            <a:r>
              <a:rPr lang="en-US" sz="7200" b="1" baseline="30000" dirty="0">
                <a:solidFill>
                  <a:srgbClr val="000000"/>
                </a:solidFill>
              </a:rPr>
              <a:t>1 </a:t>
            </a:r>
            <a:r>
              <a:rPr lang="en-US" sz="7200" b="1" dirty="0">
                <a:solidFill>
                  <a:srgbClr val="000000"/>
                </a:solidFill>
              </a:rPr>
              <a:t> &amp; Ryan Martin</a:t>
            </a:r>
            <a:r>
              <a:rPr lang="en-US" sz="7200" b="1" baseline="30000" dirty="0">
                <a:solidFill>
                  <a:srgbClr val="000000"/>
                </a:solidFill>
              </a:rPr>
              <a:t>2,3</a:t>
            </a:r>
            <a:endParaRPr lang="en-US" sz="7200" b="1" dirty="0">
              <a:solidFill>
                <a:srgbClr val="000000"/>
              </a:solidFill>
            </a:endParaRPr>
          </a:p>
          <a:p>
            <a:pPr algn="ctr"/>
            <a:r>
              <a:rPr lang="en-US" sz="3600" b="1" baseline="30000" dirty="0"/>
              <a:t>1 </a:t>
            </a:r>
            <a:r>
              <a:rPr lang="en-US" sz="3600" b="1" dirty="0"/>
              <a:t>UC Davis School of Medicine, </a:t>
            </a:r>
            <a:r>
              <a:rPr lang="en-US" sz="3600" b="1" baseline="30000" dirty="0"/>
              <a:t>2 </a:t>
            </a:r>
            <a:r>
              <a:rPr lang="en-US" sz="3600" b="1" dirty="0"/>
              <a:t>Neurosurgery, UC Davis, </a:t>
            </a:r>
            <a:r>
              <a:rPr lang="en-US" sz="3600" b="1" baseline="30000" dirty="0"/>
              <a:t>2 </a:t>
            </a:r>
            <a:r>
              <a:rPr lang="en-US" sz="3600" b="1" dirty="0"/>
              <a:t>Neurology, UC Davis</a:t>
            </a:r>
          </a:p>
        </p:txBody>
      </p:sp>
      <p:sp>
        <p:nvSpPr>
          <p:cNvPr id="4" name="TextBox 3"/>
          <p:cNvSpPr txBox="1"/>
          <p:nvPr/>
        </p:nvSpPr>
        <p:spPr>
          <a:xfrm flipH="1">
            <a:off x="335979" y="7297557"/>
            <a:ext cx="12739578" cy="87613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/>
              <a:t> </a:t>
            </a:r>
          </a:p>
          <a:p>
            <a:pPr marL="571500" indent="-571500">
              <a:buFont typeface="Arial"/>
              <a:buChar char="•"/>
            </a:pPr>
            <a:r>
              <a:rPr lang="en-US" sz="5000" dirty="0"/>
              <a:t>Older adults have the highest incidence of  traumatic brain injury (TBI) of any age-group.</a:t>
            </a:r>
            <a:r>
              <a:rPr lang="en-US" sz="5000" baseline="30000" dirty="0"/>
              <a:t>1</a:t>
            </a:r>
          </a:p>
          <a:p>
            <a:pPr marL="571500" indent="-571500">
              <a:buFont typeface="Arial"/>
              <a:buChar char="•"/>
            </a:pPr>
            <a:endParaRPr lang="en-US" sz="5000" baseline="30000" dirty="0"/>
          </a:p>
          <a:p>
            <a:pPr marL="571500" indent="-571500">
              <a:buFont typeface="Arial"/>
              <a:buChar char="•"/>
            </a:pPr>
            <a:r>
              <a:rPr lang="en-US" sz="5000" dirty="0"/>
              <a:t>Patients aged 65 and older comprise 15% of the population and account for 50% of TBI deaths</a:t>
            </a:r>
            <a:r>
              <a:rPr lang="en-US" sz="5000" baseline="30000" dirty="0"/>
              <a:t>2</a:t>
            </a:r>
          </a:p>
          <a:p>
            <a:pPr marL="571500" indent="-571500">
              <a:buFont typeface="Arial"/>
              <a:buChar char="•"/>
            </a:pPr>
            <a:endParaRPr lang="en-US" sz="5000" dirty="0"/>
          </a:p>
          <a:p>
            <a:pPr marL="571500" indent="-571500">
              <a:buFont typeface="Arial"/>
              <a:buChar char="•"/>
            </a:pPr>
            <a:r>
              <a:rPr lang="en-US" sz="5000" dirty="0"/>
              <a:t>Few studies have examined risk factors of morbidity and mortality in elderly, TBI patients</a:t>
            </a:r>
          </a:p>
          <a:p>
            <a:endParaRPr lang="en-US" sz="3000" dirty="0"/>
          </a:p>
        </p:txBody>
      </p:sp>
      <p:sp>
        <p:nvSpPr>
          <p:cNvPr id="9" name="TextBox 8"/>
          <p:cNvSpPr txBox="1"/>
          <p:nvPr/>
        </p:nvSpPr>
        <p:spPr>
          <a:xfrm>
            <a:off x="28663929" y="16884205"/>
            <a:ext cx="13133768" cy="9848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5000" dirty="0"/>
          </a:p>
          <a:p>
            <a:pPr marL="571500" indent="-571500">
              <a:buFont typeface="Arial"/>
              <a:buChar char="•"/>
            </a:pPr>
            <a:r>
              <a:rPr lang="en-US" sz="5000" dirty="0"/>
              <a:t>Reconfirmed that age and GCS are strong predictors of mortality after traumatic brain injury.</a:t>
            </a:r>
          </a:p>
          <a:p>
            <a:pPr marL="571500" indent="-571500">
              <a:buFont typeface="Arial"/>
              <a:buChar char="•"/>
            </a:pPr>
            <a:endParaRPr lang="en-US" sz="5000" dirty="0"/>
          </a:p>
          <a:p>
            <a:pPr marL="571500" indent="-571500">
              <a:buFont typeface="Arial"/>
              <a:buChar char="•"/>
            </a:pPr>
            <a:r>
              <a:rPr lang="en-US" sz="5000" dirty="0"/>
              <a:t>Subdural hemorrhage and prolonged PTT are strong predictors of morbidity and mortality in elderly patients with severe TBI.</a:t>
            </a:r>
          </a:p>
          <a:p>
            <a:pPr marL="571500" indent="-571500">
              <a:buFont typeface="Arial"/>
              <a:buChar char="•"/>
            </a:pPr>
            <a:endParaRPr lang="en-US" sz="3000" dirty="0"/>
          </a:p>
          <a:p>
            <a:pPr marL="571500" indent="-571500">
              <a:buFont typeface="Arial"/>
              <a:buChar char="•"/>
            </a:pPr>
            <a:r>
              <a:rPr lang="en-US" sz="5000" dirty="0"/>
              <a:t>Future studies should examine the effects of CT pathology and coagulopathy on mortality and morbidity of elderly patients with mild and moderate TBI</a:t>
            </a:r>
            <a:r>
              <a:rPr lang="en-US" sz="5400" dirty="0"/>
              <a:t>. 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31427" y="22488925"/>
            <a:ext cx="12655867" cy="10556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/>
              <a:buChar char="•"/>
            </a:pPr>
            <a:r>
              <a:rPr lang="en-US" sz="4000" b="1" i="1" dirty="0"/>
              <a:t>Study Design: </a:t>
            </a:r>
            <a:r>
              <a:rPr lang="en-US" sz="4000" dirty="0"/>
              <a:t>A retrospective analysis of 127 elderly patients, aged 65 and older, presenting to the UC Davis Medical Center with a severe traumatic brain injury (Glasgow Coma Scale of 3-8)</a:t>
            </a:r>
          </a:p>
          <a:p>
            <a:endParaRPr lang="en-US" sz="4000" dirty="0"/>
          </a:p>
          <a:p>
            <a:pPr marL="571500" indent="-571500">
              <a:buFont typeface="Arial"/>
              <a:buChar char="•"/>
            </a:pPr>
            <a:r>
              <a:rPr lang="en-US" sz="4000" b="1" i="1" dirty="0"/>
              <a:t>Patient/injury characteristics: </a:t>
            </a:r>
            <a:r>
              <a:rPr lang="en-US" sz="4000" dirty="0"/>
              <a:t>See Table 1.</a:t>
            </a:r>
          </a:p>
          <a:p>
            <a:pPr marL="571500" indent="-571500">
              <a:buFont typeface="Arial"/>
              <a:buChar char="•"/>
            </a:pPr>
            <a:endParaRPr lang="en-US" sz="4000" dirty="0"/>
          </a:p>
          <a:p>
            <a:pPr marL="571500" indent="-571500">
              <a:buFont typeface="Arial"/>
              <a:buChar char="•"/>
            </a:pPr>
            <a:r>
              <a:rPr lang="en-US" sz="4000" b="1" i="1" dirty="0"/>
              <a:t>6-month outcomes: </a:t>
            </a:r>
            <a:r>
              <a:rPr lang="en-US" sz="4000" dirty="0"/>
              <a:t>Glasgow Outcome Scale-Extended (GOSE) was used to assess severe disability, which was defined as a GOSE score≤4</a:t>
            </a:r>
          </a:p>
          <a:p>
            <a:pPr marL="571500" indent="-571500">
              <a:buFont typeface="Arial"/>
              <a:buChar char="•"/>
            </a:pPr>
            <a:endParaRPr lang="en-US" sz="4000" dirty="0"/>
          </a:p>
          <a:p>
            <a:pPr marL="571500" indent="-571500">
              <a:buFont typeface="Arial"/>
              <a:buChar char="•"/>
            </a:pPr>
            <a:r>
              <a:rPr lang="en-US" sz="4000" b="1" i="1" dirty="0"/>
              <a:t>Analysis: </a:t>
            </a:r>
            <a:r>
              <a:rPr lang="en-US" sz="4000" dirty="0"/>
              <a:t>Univariate logistical regression was performed to identify predictors that were statistically significant. Multivariable logistical regression was then performed at 6 Months with the predictors considered statistically significant.</a:t>
            </a:r>
          </a:p>
          <a:p>
            <a:pPr marL="571500" indent="-571500">
              <a:buFont typeface="Arial"/>
              <a:buChar char="•"/>
            </a:pPr>
            <a:endParaRPr lang="en-US" sz="4000" dirty="0"/>
          </a:p>
        </p:txBody>
      </p:sp>
      <p:sp>
        <p:nvSpPr>
          <p:cNvPr id="28" name="TextBox 27"/>
          <p:cNvSpPr txBox="1"/>
          <p:nvPr/>
        </p:nvSpPr>
        <p:spPr>
          <a:xfrm>
            <a:off x="295143" y="16423801"/>
            <a:ext cx="12778044" cy="1200329"/>
          </a:xfrm>
          <a:prstGeom prst="rect">
            <a:avLst/>
          </a:prstGeom>
          <a:solidFill>
            <a:schemeClr val="tx2">
              <a:alpha val="81000"/>
            </a:schemeClr>
          </a:solidFill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2"/>
          </a:lnRef>
          <a:fillRef idx="1002">
            <a:schemeClr val="dk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Calibri"/>
                <a:cs typeface="Calibri"/>
              </a:rPr>
              <a:t>Aim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23261" y="21171206"/>
            <a:ext cx="12778044" cy="1200329"/>
          </a:xfrm>
          <a:prstGeom prst="rect">
            <a:avLst/>
          </a:prstGeom>
          <a:solidFill>
            <a:schemeClr val="tx2">
              <a:alpha val="81000"/>
            </a:schemeClr>
          </a:solidFill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2"/>
          </a:lnRef>
          <a:fillRef idx="1002">
            <a:schemeClr val="dk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Calibri"/>
                <a:cs typeface="Calibri"/>
              </a:rPr>
              <a:t>Methods</a:t>
            </a:r>
          </a:p>
        </p:txBody>
      </p:sp>
      <p:sp>
        <p:nvSpPr>
          <p:cNvPr id="30" name="TextBox 29"/>
          <p:cNvSpPr txBox="1"/>
          <p:nvPr/>
        </p:nvSpPr>
        <p:spPr>
          <a:xfrm flipH="1">
            <a:off x="314675" y="17679445"/>
            <a:ext cx="12739578" cy="240065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685800" indent="-685800">
              <a:buFont typeface="Arial"/>
              <a:buChar char="•"/>
            </a:pPr>
            <a:r>
              <a:rPr lang="en-US" sz="5000" dirty="0"/>
              <a:t>Determine risk factors of severe disability and mortality in elderly patients with severe traumatic brain injury.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4558987" y="6041731"/>
            <a:ext cx="12778044" cy="1200329"/>
          </a:xfrm>
          <a:prstGeom prst="rect">
            <a:avLst/>
          </a:prstGeom>
          <a:solidFill>
            <a:schemeClr val="tx2">
              <a:alpha val="81000"/>
            </a:schemeClr>
          </a:solidFill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2"/>
          </a:lnRef>
          <a:fillRef idx="1002">
            <a:schemeClr val="dk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Calibri"/>
                <a:cs typeface="Calibri"/>
              </a:rPr>
              <a:t>Results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8734522" y="16246659"/>
            <a:ext cx="13142308" cy="1200329"/>
          </a:xfrm>
          <a:prstGeom prst="rect">
            <a:avLst/>
          </a:prstGeom>
          <a:solidFill>
            <a:schemeClr val="tx2">
              <a:alpha val="81000"/>
            </a:schemeClr>
          </a:solidFill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2"/>
          </a:lnRef>
          <a:fillRef idx="1002">
            <a:schemeClr val="dk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Calibri"/>
                <a:cs typeface="Calibri"/>
              </a:rPr>
              <a:t>Conclusions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8734522" y="27217031"/>
            <a:ext cx="13213452" cy="1200329"/>
          </a:xfrm>
          <a:prstGeom prst="rect">
            <a:avLst/>
          </a:prstGeom>
          <a:solidFill>
            <a:schemeClr val="tx2">
              <a:alpha val="81000"/>
            </a:schemeClr>
          </a:solidFill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2"/>
          </a:lnRef>
          <a:fillRef idx="1002">
            <a:schemeClr val="dk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Calibri"/>
                <a:cs typeface="Calibri"/>
              </a:rPr>
              <a:t>References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8805666" y="30270942"/>
            <a:ext cx="13142308" cy="1200329"/>
          </a:xfrm>
          <a:prstGeom prst="rect">
            <a:avLst/>
          </a:prstGeom>
          <a:solidFill>
            <a:schemeClr val="tx2">
              <a:alpha val="81000"/>
            </a:schemeClr>
          </a:solidFill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2"/>
          </a:lnRef>
          <a:fillRef idx="1002">
            <a:schemeClr val="dk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Calibri"/>
                <a:cs typeface="Calibri"/>
              </a:rPr>
              <a:t>Funding/Disclosures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770094" y="31724415"/>
            <a:ext cx="1310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Funding was provided by the National Center for Advancing Translational Sciences, National Institutes of Health, through Grant No. UL1 TR001860</a:t>
            </a:r>
            <a:endParaRPr lang="en-US" sz="2000" dirty="0"/>
          </a:p>
        </p:txBody>
      </p:sp>
      <p:sp>
        <p:nvSpPr>
          <p:cNvPr id="41" name="TextBox 40"/>
          <p:cNvSpPr txBox="1"/>
          <p:nvPr/>
        </p:nvSpPr>
        <p:spPr>
          <a:xfrm>
            <a:off x="28808791" y="28386582"/>
            <a:ext cx="1306491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000" dirty="0"/>
              <a:t>Taylor CA, Bell JM, </a:t>
            </a:r>
            <a:r>
              <a:rPr lang="en-US" sz="2000" dirty="0" err="1"/>
              <a:t>Breiding</a:t>
            </a:r>
            <a:r>
              <a:rPr lang="en-US" sz="2000" dirty="0"/>
              <a:t> MJ, </a:t>
            </a:r>
            <a:r>
              <a:rPr lang="en-US" sz="2000" dirty="0" err="1"/>
              <a:t>Xu</a:t>
            </a:r>
            <a:r>
              <a:rPr lang="en-US" sz="2000" dirty="0"/>
              <a:t> L. Traumatic Brain Injury–Related Emergency Department Visits, Hospitalizations, and Deaths — United States, 2007 and 2013. MMWR </a:t>
            </a:r>
            <a:r>
              <a:rPr lang="en-US" sz="2000" dirty="0" err="1"/>
              <a:t>Surveill</a:t>
            </a:r>
            <a:r>
              <a:rPr lang="en-US" sz="2000" dirty="0"/>
              <a:t> </a:t>
            </a:r>
            <a:r>
              <a:rPr lang="en-US" sz="2000" dirty="0" err="1"/>
              <a:t>Summ</a:t>
            </a:r>
            <a:r>
              <a:rPr lang="en-US" sz="2000" dirty="0"/>
              <a:t> 2017.</a:t>
            </a:r>
          </a:p>
          <a:p>
            <a:pPr marL="457200" indent="-457200">
              <a:buFontTx/>
              <a:buAutoNum type="arabicPeriod"/>
            </a:pPr>
            <a:r>
              <a:rPr lang="en-US" sz="2000" dirty="0"/>
              <a:t>Garza N, </a:t>
            </a:r>
            <a:r>
              <a:rPr lang="en-US" sz="2000" dirty="0" err="1"/>
              <a:t>Toussi</a:t>
            </a:r>
            <a:r>
              <a:rPr lang="en-US" sz="2000" dirty="0"/>
              <a:t> A, Wilson M, </a:t>
            </a:r>
            <a:r>
              <a:rPr lang="en-US" sz="2000" dirty="0" err="1"/>
              <a:t>Shahlaie</a:t>
            </a:r>
            <a:r>
              <a:rPr lang="en-US" sz="2000" dirty="0"/>
              <a:t> K, Martin R. The Increasing Age of TBI Patients at a Single Level 1 Trauma Center and the Discordance Between GCS and CT Rotterdam Scores in the Elderly. </a:t>
            </a:r>
            <a:r>
              <a:rPr lang="en-US" sz="2000" i="1" dirty="0"/>
              <a:t>Front Neurol</a:t>
            </a:r>
            <a:r>
              <a:rPr lang="en-US" sz="2000" dirty="0"/>
              <a:t>. 2020;11:112. Published 2020 Feb 20. doi:10.3389/fneur.2020.00112</a:t>
            </a:r>
          </a:p>
        </p:txBody>
      </p:sp>
      <p:sp>
        <p:nvSpPr>
          <p:cNvPr id="38" name="TextBox 37"/>
          <p:cNvSpPr txBox="1"/>
          <p:nvPr/>
        </p:nvSpPr>
        <p:spPr>
          <a:xfrm flipH="1">
            <a:off x="14597453" y="7335010"/>
            <a:ext cx="12739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Table 1. Demographics &amp; Injury Characteristics </a:t>
            </a:r>
          </a:p>
        </p:txBody>
      </p:sp>
      <p:sp>
        <p:nvSpPr>
          <p:cNvPr id="42" name="TextBox 41"/>
          <p:cNvSpPr txBox="1"/>
          <p:nvPr/>
        </p:nvSpPr>
        <p:spPr>
          <a:xfrm flipH="1">
            <a:off x="14842251" y="16159727"/>
            <a:ext cx="123778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Table 2.  Univariate Logistical Regression of  Mortality &amp; Morbidity at Hospital Discharge and 6 Months After Injury</a:t>
            </a:r>
          </a:p>
        </p:txBody>
      </p:sp>
      <p:sp>
        <p:nvSpPr>
          <p:cNvPr id="46" name="TextBox 45"/>
          <p:cNvSpPr txBox="1"/>
          <p:nvPr/>
        </p:nvSpPr>
        <p:spPr>
          <a:xfrm flipH="1">
            <a:off x="28655759" y="5838531"/>
            <a:ext cx="126641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/>
              <a:t>Table 3. Multivariate Logistical Regression at Hospital Discharge and 6 Months 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4458534" y="27817196"/>
            <a:ext cx="1291407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/>
          </a:p>
          <a:p>
            <a:pPr marL="571500" indent="-571500">
              <a:buFont typeface="Arial"/>
              <a:buChar char="•"/>
            </a:pPr>
            <a:r>
              <a:rPr lang="en-US" sz="4800" dirty="0"/>
              <a:t>Univariate logistical regression demonstrates subdural hemorrhage, cistern effacement, midline shift, PTT, age and GCS as statistically significant predictors of morbidity and mortality at hospital discharge and 6 Mo (Table 2)</a:t>
            </a:r>
          </a:p>
          <a:p>
            <a:pPr marL="571500" indent="-571500">
              <a:buFont typeface="Arial"/>
              <a:buChar char="•"/>
            </a:pPr>
            <a:endParaRPr lang="en-US" sz="20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B0FF4FE-C9A8-204E-8555-B9F085BA99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5393" y="825254"/>
            <a:ext cx="6049198" cy="292522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925C1D2-2189-D54E-AC13-5AFB94FBC9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939144" y="8198190"/>
            <a:ext cx="9378306" cy="7717222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C751982F-BA44-D048-9E70-1F0C8C836F02}"/>
              </a:ext>
            </a:extLst>
          </p:cNvPr>
          <p:cNvSpPr/>
          <p:nvPr/>
        </p:nvSpPr>
        <p:spPr>
          <a:xfrm>
            <a:off x="28655389" y="13408801"/>
            <a:ext cx="131423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/>
              <a:buChar char="•"/>
            </a:pPr>
            <a:r>
              <a:rPr lang="en-US" sz="4800" dirty="0"/>
              <a:t>Multivariate analysis demonstrates PTT, subdural, GCS, and age as statistically significant predictors of mortality at different timepoints (Table 3)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7DA8D71-D15F-A84E-B3D5-2F0C6D7044C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889303" y="18098719"/>
            <a:ext cx="11933097" cy="990994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8DA92B2-DEC3-1C49-A21D-022F55C047E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986844" y="7640543"/>
            <a:ext cx="11490595" cy="542599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29817</TotalTime>
  <Words>500</Words>
  <Application>Microsoft Macintosh PowerPoint</Application>
  <PresentationFormat>Custom</PresentationFormat>
  <Paragraphs>48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NICHD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Alice</dc:creator>
  <cp:lastModifiedBy>Ernesto Javier Rivera</cp:lastModifiedBy>
  <cp:revision>379</cp:revision>
  <dcterms:created xsi:type="dcterms:W3CDTF">2013-04-28T17:10:37Z</dcterms:created>
  <dcterms:modified xsi:type="dcterms:W3CDTF">2021-02-19T03:10:00Z</dcterms:modified>
</cp:coreProperties>
</file>